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540" r:id="rId2"/>
    <p:sldId id="350" r:id="rId3"/>
    <p:sldId id="338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4" r:id="rId14"/>
    <p:sldId id="593" r:id="rId15"/>
    <p:sldId id="343" r:id="rId16"/>
    <p:sldId id="344" r:id="rId17"/>
    <p:sldId id="589" r:id="rId18"/>
    <p:sldId id="304" r:id="rId19"/>
    <p:sldId id="586" r:id="rId20"/>
    <p:sldId id="582" r:id="rId21"/>
    <p:sldId id="581" r:id="rId22"/>
    <p:sldId id="570" r:id="rId23"/>
    <p:sldId id="583" r:id="rId24"/>
    <p:sldId id="571" r:id="rId25"/>
    <p:sldId id="572" r:id="rId26"/>
    <p:sldId id="584" r:id="rId27"/>
    <p:sldId id="5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3" autoAdjust="0"/>
    <p:restoredTop sz="95983" autoAdjust="0"/>
  </p:normalViewPr>
  <p:slideViewPr>
    <p:cSldViewPr snapToGrid="0" snapToObjects="1">
      <p:cViewPr varScale="1">
        <p:scale>
          <a:sx n="126" d="100"/>
          <a:sy n="126" d="100"/>
        </p:scale>
        <p:origin x="156" y="12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96501FB-07CD-D44F-A344-0A919E367FED}" type="pres">
      <dgm:prSet presAssocID="{5E52AA49-3B8D-7648-8B45-E036B2211E1A}" presName="connTx" presStyleLbl="parChTrans1D2" presStyleIdx="0" presStyleCnt="1"/>
      <dgm:spPr/>
      <dgm:t>
        <a:bodyPr/>
        <a:lstStyle/>
        <a:p>
          <a:endParaRPr lang="en-US"/>
        </a:p>
      </dgm:t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E055746-EF6D-0C41-89F6-DE133BA486A9}" type="pres">
      <dgm:prSet presAssocID="{F110740E-10D1-9D46-86BE-87F64B452B9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D996444E-1906-684E-A51F-82F5A7A7376C}" type="pres">
      <dgm:prSet presAssocID="{371B5622-9854-3C40-B8D7-50510AB4D03D}" presName="connTx" presStyleLbl="parChTrans1D3" presStyleIdx="1" presStyleCnt="4"/>
      <dgm:spPr/>
      <dgm:t>
        <a:bodyPr/>
        <a:lstStyle/>
        <a:p>
          <a:endParaRPr lang="en-US"/>
        </a:p>
      </dgm:t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815A2AB-C497-ED4A-8767-BA7F700F1782}" type="pres">
      <dgm:prSet presAssocID="{AC5F0175-A708-C743-A29A-AD6C9241D96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73DE9966-38BA-DA42-BE52-1946724A75D5}" type="pres">
      <dgm:prSet presAssocID="{03C586CB-CCCC-8046-AFFC-81AD483BEA3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CF651-76EC-2D4D-83AB-172C7F13BF41}"/>
              </a:ext>
            </a:extLst>
          </p:cNvPr>
          <p:cNvGrpSpPr/>
          <p:nvPr/>
        </p:nvGrpSpPr>
        <p:grpSpPr>
          <a:xfrm>
            <a:off x="8008914" y="2052321"/>
            <a:ext cx="3685245" cy="3474720"/>
            <a:chOff x="8008914" y="2052321"/>
            <a:chExt cx="3685245" cy="34747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EB3141-62E9-A547-ABC2-A060276F596E}"/>
                </a:ext>
              </a:extLst>
            </p:cNvPr>
            <p:cNvSpPr/>
            <p:nvPr/>
          </p:nvSpPr>
          <p:spPr>
            <a:xfrm>
              <a:off x="8008914" y="2052321"/>
              <a:ext cx="3685245" cy="3474720"/>
            </a:xfrm>
            <a:prstGeom prst="rect">
              <a:avLst/>
            </a:prstGeom>
            <a:solidFill>
              <a:srgbClr val="FEF6E3"/>
            </a:solidFill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22225">
                    <a:noFill/>
                    <a:prstDash val="solid"/>
                  </a:ln>
                  <a:solidFill>
                    <a:schemeClr val="tx2"/>
                  </a:solidFill>
                </a:rPr>
                <a:t>Bug 3: Corrupted forwarding path</a:t>
              </a:r>
            </a:p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463221-255E-E748-8E68-5A9EED6B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2276" y="2706649"/>
              <a:ext cx="3459480" cy="263829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AC424-20CF-4644-9122-943F8AC1AD9C}"/>
              </a:ext>
            </a:extLst>
          </p:cNvPr>
          <p:cNvGrpSpPr/>
          <p:nvPr/>
        </p:nvGrpSpPr>
        <p:grpSpPr>
          <a:xfrm>
            <a:off x="4210786" y="2052321"/>
            <a:ext cx="3685245" cy="3474720"/>
            <a:chOff x="4210786" y="2052321"/>
            <a:chExt cx="3685245" cy="34747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C17CAB-D4F3-1C40-9897-43ACEA093852}"/>
                </a:ext>
              </a:extLst>
            </p:cNvPr>
            <p:cNvSpPr/>
            <p:nvPr/>
          </p:nvSpPr>
          <p:spPr>
            <a:xfrm>
              <a:off x="4210786" y="2052321"/>
              <a:ext cx="3685245" cy="3474720"/>
            </a:xfrm>
            <a:prstGeom prst="rect">
              <a:avLst/>
            </a:prstGeom>
            <a:solidFill>
              <a:srgbClr val="FEF6E3"/>
            </a:solidFill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22225">
                    <a:noFill/>
                    <a:prstDash val="solid"/>
                  </a:ln>
                  <a:solidFill>
                    <a:schemeClr val="tx2"/>
                  </a:solidFill>
                </a:rPr>
                <a:t>Bug 2: Connection point typo</a:t>
              </a:r>
            </a:p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D186CA-C2B8-A542-B381-CB0228E5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3965" y="2706649"/>
              <a:ext cx="2399847" cy="14452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B5834-6C83-2644-8161-2E2911EACA09}"/>
              </a:ext>
            </a:extLst>
          </p:cNvPr>
          <p:cNvGrpSpPr/>
          <p:nvPr/>
        </p:nvGrpSpPr>
        <p:grpSpPr>
          <a:xfrm>
            <a:off x="412658" y="2052320"/>
            <a:ext cx="3685245" cy="3474721"/>
            <a:chOff x="412658" y="2052320"/>
            <a:chExt cx="3685245" cy="34747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1A1114-8360-2F46-BEB1-095BD4CB249E}"/>
                </a:ext>
              </a:extLst>
            </p:cNvPr>
            <p:cNvSpPr/>
            <p:nvPr/>
          </p:nvSpPr>
          <p:spPr>
            <a:xfrm>
              <a:off x="412658" y="2052320"/>
              <a:ext cx="3685245" cy="3474721"/>
            </a:xfrm>
            <a:prstGeom prst="rect">
              <a:avLst/>
            </a:prstGeom>
            <a:solidFill>
              <a:srgbClr val="FEF6E3"/>
            </a:solidFill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22225">
                    <a:noFill/>
                    <a:prstDash val="solid"/>
                  </a:ln>
                  <a:solidFill>
                    <a:schemeClr val="tx2"/>
                  </a:solidFill>
                </a:rPr>
                <a:t>Bug 1: Wrong VNF reference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D760ED-9B32-D141-A3CC-12B53BD22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479" y="2706649"/>
              <a:ext cx="2510563" cy="1025306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30479" y="2987040"/>
            <a:ext cx="2657601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242560" y="329211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21040" y="4257040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5333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30711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31198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44163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57128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35115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F9E1A-8A4B-234F-85C8-553FE395A5BF}"/>
              </a:ext>
            </a:extLst>
          </p:cNvPr>
          <p:cNvSpPr txBox="1"/>
          <p:nvPr/>
        </p:nvSpPr>
        <p:spPr>
          <a:xfrm>
            <a:off x="4531438" y="3578630"/>
            <a:ext cx="191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vCDN</a:t>
            </a:r>
            <a:r>
              <a:rPr lang="en-US" sz="1600" dirty="0"/>
              <a:t> service project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B7A17-3143-0044-BB92-7987D822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901A5-3F55-A545-B669-F33FD9C3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6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46E3D8-4A68-314D-B4E2-644B04DC9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F8722-38B3-7B43-9F52-415375F7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Login to the service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E91D1-0656-7849-B8AF-94EBA64C90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FF089394-A471-FF4E-A532-BE73804F1F14}"/>
              </a:ext>
            </a:extLst>
          </p:cNvPr>
          <p:cNvGrpSpPr/>
          <p:nvPr/>
        </p:nvGrpSpPr>
        <p:grpSpPr>
          <a:xfrm>
            <a:off x="2560111" y="2328010"/>
            <a:ext cx="2889885" cy="2841715"/>
            <a:chOff x="3509342" y="2441590"/>
            <a:chExt cx="4227199" cy="3466152"/>
          </a:xfrm>
        </p:grpSpPr>
        <p:sp>
          <p:nvSpPr>
            <p:cNvPr id="8" name="Rectangle 54">
              <a:extLst>
                <a:ext uri="{FF2B5EF4-FFF2-40B4-BE49-F238E27FC236}">
                  <a16:creationId xmlns:a16="http://schemas.microsoft.com/office/drawing/2014/main" id="{1443B0F3-E6CE-6345-97CF-2EC940039FD6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6AA5FC95-F27F-7544-8E62-0F08A2DCBE8E}"/>
                </a:ext>
              </a:extLst>
            </p:cNvPr>
            <p:cNvSpPr/>
            <p:nvPr/>
          </p:nvSpPr>
          <p:spPr>
            <a:xfrm>
              <a:off x="4321424" y="3194632"/>
              <a:ext cx="3253752" cy="24798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son-cli</a:t>
              </a:r>
            </a:p>
          </p:txBody>
        </p:sp>
        <p:sp>
          <p:nvSpPr>
            <p:cNvPr id="10" name="TextBox 52">
              <a:extLst>
                <a:ext uri="{FF2B5EF4-FFF2-40B4-BE49-F238E27FC236}">
                  <a16:creationId xmlns:a16="http://schemas.microsoft.com/office/drawing/2014/main" id="{F163C371-4A59-8F4B-B599-3A5020D7C57B}"/>
                </a:ext>
              </a:extLst>
            </p:cNvPr>
            <p:cNvSpPr txBox="1"/>
            <p:nvPr/>
          </p:nvSpPr>
          <p:spPr>
            <a:xfrm>
              <a:off x="4367717" y="2544502"/>
              <a:ext cx="301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SDK</a:t>
              </a:r>
              <a:endParaRPr lang="es-ES" b="1" dirty="0"/>
            </a:p>
          </p:txBody>
        </p:sp>
        <p:sp>
          <p:nvSpPr>
            <p:cNvPr id="11" name="Rounded Rectangle 81">
              <a:extLst>
                <a:ext uri="{FF2B5EF4-FFF2-40B4-BE49-F238E27FC236}">
                  <a16:creationId xmlns:a16="http://schemas.microsoft.com/office/drawing/2014/main" id="{5C7288BF-0765-C543-B87B-3F37C4B59322}"/>
                </a:ext>
              </a:extLst>
            </p:cNvPr>
            <p:cNvSpPr/>
            <p:nvPr/>
          </p:nvSpPr>
          <p:spPr>
            <a:xfrm>
              <a:off x="4430997" y="3645635"/>
              <a:ext cx="3028062" cy="194711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son-</a:t>
              </a:r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02">
              <a:extLst>
                <a:ext uri="{FF2B5EF4-FFF2-40B4-BE49-F238E27FC236}">
                  <a16:creationId xmlns:a16="http://schemas.microsoft.com/office/drawing/2014/main" id="{6DE1857A-E282-6A47-805C-009706A40AFC}"/>
                </a:ext>
              </a:extLst>
            </p:cNvPr>
            <p:cNvSpPr/>
            <p:nvPr/>
          </p:nvSpPr>
          <p:spPr>
            <a:xfrm>
              <a:off x="4689677" y="4166647"/>
              <a:ext cx="2510701" cy="5280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7">
              <a:extLst>
                <a:ext uri="{FF2B5EF4-FFF2-40B4-BE49-F238E27FC236}">
                  <a16:creationId xmlns:a16="http://schemas.microsoft.com/office/drawing/2014/main" id="{98C65268-3FBA-AF46-A0CB-017C7CA4C3BE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69DCD-5C48-DA49-ACC3-50B77E04F28A}"/>
              </a:ext>
            </a:extLst>
          </p:cNvPr>
          <p:cNvGrpSpPr/>
          <p:nvPr/>
        </p:nvGrpSpPr>
        <p:grpSpPr>
          <a:xfrm>
            <a:off x="1778221" y="3147648"/>
            <a:ext cx="5230823" cy="649518"/>
            <a:chOff x="3160115" y="3213486"/>
            <a:chExt cx="5230823" cy="6495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E3A11-DF07-E643-88BD-6484FD703DD6}"/>
                </a:ext>
              </a:extLst>
            </p:cNvPr>
            <p:cNvSpPr txBox="1"/>
            <p:nvPr/>
          </p:nvSpPr>
          <p:spPr>
            <a:xfrm>
              <a:off x="3509342" y="32134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10993-76F0-E349-9FF2-4636263982B1}"/>
                </a:ext>
              </a:extLst>
            </p:cNvPr>
            <p:cNvSpPr txBox="1"/>
            <p:nvPr/>
          </p:nvSpPr>
          <p:spPr>
            <a:xfrm>
              <a:off x="8089252" y="34936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FF38019-4FD5-EB4B-BEAE-F3EA7279BBB8}"/>
                </a:ext>
              </a:extLst>
            </p:cNvPr>
            <p:cNvSpPr/>
            <p:nvPr/>
          </p:nvSpPr>
          <p:spPr>
            <a:xfrm>
              <a:off x="3160115" y="3468718"/>
              <a:ext cx="1337062" cy="326114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Rounded Rectangle 102">
            <a:extLst>
              <a:ext uri="{FF2B5EF4-FFF2-40B4-BE49-F238E27FC236}">
                <a16:creationId xmlns:a16="http://schemas.microsoft.com/office/drawing/2014/main" id="{A9CD4EA4-25E8-1E4F-86FD-15508A970ED0}"/>
              </a:ext>
            </a:extLst>
          </p:cNvPr>
          <p:cNvSpPr/>
          <p:nvPr/>
        </p:nvSpPr>
        <p:spPr>
          <a:xfrm>
            <a:off x="3357895" y="4224891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push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Rounded Rectangle 102">
            <a:extLst>
              <a:ext uri="{FF2B5EF4-FFF2-40B4-BE49-F238E27FC236}">
                <a16:creationId xmlns:a16="http://schemas.microsoft.com/office/drawing/2014/main" id="{C58B3F88-0631-7F49-8B70-6860D9AC26B3}"/>
              </a:ext>
            </a:extLst>
          </p:cNvPr>
          <p:cNvSpPr/>
          <p:nvPr/>
        </p:nvSpPr>
        <p:spPr>
          <a:xfrm>
            <a:off x="4257321" y="4224890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pull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1017A95-1B8B-414A-81D9-67DF70D1DBF2}"/>
              </a:ext>
            </a:extLst>
          </p:cNvPr>
          <p:cNvGrpSpPr/>
          <p:nvPr/>
        </p:nvGrpSpPr>
        <p:grpSpPr>
          <a:xfrm>
            <a:off x="7794112" y="2268123"/>
            <a:ext cx="2889885" cy="2870726"/>
            <a:chOff x="3509342" y="2406204"/>
            <a:chExt cx="4227200" cy="3501538"/>
          </a:xfrm>
        </p:grpSpPr>
        <p:sp>
          <p:nvSpPr>
            <p:cNvPr id="22" name="Rectangle 54">
              <a:extLst>
                <a:ext uri="{FF2B5EF4-FFF2-40B4-BE49-F238E27FC236}">
                  <a16:creationId xmlns:a16="http://schemas.microsoft.com/office/drawing/2014/main" id="{3588BD21-09DE-334E-9903-C3D92C2B4C9E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7535E52C-B896-D24E-8AA2-A19A31DD3700}"/>
                </a:ext>
              </a:extLst>
            </p:cNvPr>
            <p:cNvSpPr/>
            <p:nvPr/>
          </p:nvSpPr>
          <p:spPr>
            <a:xfrm>
              <a:off x="4321424" y="3194632"/>
              <a:ext cx="3253752" cy="24798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Gatekeeper</a:t>
              </a:r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48C6C69B-4767-6542-911D-5D73BE8CAC2B}"/>
                </a:ext>
              </a:extLst>
            </p:cNvPr>
            <p:cNvSpPr txBox="1"/>
            <p:nvPr/>
          </p:nvSpPr>
          <p:spPr>
            <a:xfrm>
              <a:off x="4026433" y="2406204"/>
              <a:ext cx="3710109" cy="78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Service Platform</a:t>
              </a:r>
              <a:endParaRPr lang="es-ES" b="1" dirty="0"/>
            </a:p>
          </p:txBody>
        </p:sp>
        <p:sp>
          <p:nvSpPr>
            <p:cNvPr id="25" name="Rounded Rectangle 81">
              <a:extLst>
                <a:ext uri="{FF2B5EF4-FFF2-40B4-BE49-F238E27FC236}">
                  <a16:creationId xmlns:a16="http://schemas.microsoft.com/office/drawing/2014/main" id="{98EAA912-CAEF-9444-8509-126DB0657808}"/>
                </a:ext>
              </a:extLst>
            </p:cNvPr>
            <p:cNvSpPr/>
            <p:nvPr/>
          </p:nvSpPr>
          <p:spPr>
            <a:xfrm>
              <a:off x="4430997" y="3645635"/>
              <a:ext cx="3028062" cy="194711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User</a:t>
              </a:r>
              <a:r>
                <a:rPr lang="es-ES" dirty="0">
                  <a:solidFill>
                    <a:schemeClr val="tx1"/>
                  </a:solidFill>
                </a:rPr>
                <a:t> Management</a:t>
              </a:r>
            </a:p>
          </p:txBody>
        </p:sp>
        <p:sp>
          <p:nvSpPr>
            <p:cNvPr id="26" name="Rounded Rectangle 102">
              <a:extLst>
                <a:ext uri="{FF2B5EF4-FFF2-40B4-BE49-F238E27FC236}">
                  <a16:creationId xmlns:a16="http://schemas.microsoft.com/office/drawing/2014/main" id="{F66AF4A8-8D45-864B-B636-0261D12702CA}"/>
                </a:ext>
              </a:extLst>
            </p:cNvPr>
            <p:cNvSpPr/>
            <p:nvPr/>
          </p:nvSpPr>
          <p:spPr>
            <a:xfrm>
              <a:off x="4689677" y="4166647"/>
              <a:ext cx="2510701" cy="972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Authenticate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127">
              <a:extLst>
                <a:ext uri="{FF2B5EF4-FFF2-40B4-BE49-F238E27FC236}">
                  <a16:creationId xmlns:a16="http://schemas.microsoft.com/office/drawing/2014/main" id="{A7ED531F-5079-2940-9EDF-98534B662EDD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sp>
        <p:nvSpPr>
          <p:cNvPr id="28" name="Right Arrow 123">
            <a:extLst>
              <a:ext uri="{FF2B5EF4-FFF2-40B4-BE49-F238E27FC236}">
                <a16:creationId xmlns:a16="http://schemas.microsoft.com/office/drawing/2014/main" id="{E750BEC4-D0FD-4045-AA8B-173F3F478562}"/>
              </a:ext>
            </a:extLst>
          </p:cNvPr>
          <p:cNvSpPr/>
          <p:nvPr/>
        </p:nvSpPr>
        <p:spPr>
          <a:xfrm>
            <a:off x="4926084" y="3707569"/>
            <a:ext cx="3674952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ight Arrow 123">
            <a:extLst>
              <a:ext uri="{FF2B5EF4-FFF2-40B4-BE49-F238E27FC236}">
                <a16:creationId xmlns:a16="http://schemas.microsoft.com/office/drawing/2014/main" id="{2F06D7C0-F0EE-9B40-824D-9DE33EEAD4E2}"/>
              </a:ext>
            </a:extLst>
          </p:cNvPr>
          <p:cNvSpPr/>
          <p:nvPr/>
        </p:nvSpPr>
        <p:spPr>
          <a:xfrm rot="10800000">
            <a:off x="4961007" y="4012185"/>
            <a:ext cx="3674952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128">
            <a:extLst>
              <a:ext uri="{FF2B5EF4-FFF2-40B4-BE49-F238E27FC236}">
                <a16:creationId xmlns:a16="http://schemas.microsoft.com/office/drawing/2014/main" id="{8DBBB7F0-B7AB-1D45-B4EE-30C75FE3C9C3}"/>
              </a:ext>
            </a:extLst>
          </p:cNvPr>
          <p:cNvSpPr txBox="1"/>
          <p:nvPr/>
        </p:nvSpPr>
        <p:spPr>
          <a:xfrm>
            <a:off x="6726645" y="4269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  <a:endParaRPr lang="es-ES" dirty="0">
              <a:solidFill>
                <a:srgbClr val="00B0F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EE66EF-9EB7-ED4B-ADD6-7B0FF1F9780C}"/>
              </a:ext>
            </a:extLst>
          </p:cNvPr>
          <p:cNvGrpSpPr/>
          <p:nvPr/>
        </p:nvGrpSpPr>
        <p:grpSpPr>
          <a:xfrm>
            <a:off x="424394" y="2759661"/>
            <a:ext cx="1359866" cy="1938666"/>
            <a:chOff x="-86359" y="3160125"/>
            <a:chExt cx="1359866" cy="193866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25FEB3-6515-1049-B1A6-4AEDC39F4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6A410-96E0-764D-963F-38CA46781551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67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123">
            <a:extLst>
              <a:ext uri="{FF2B5EF4-FFF2-40B4-BE49-F238E27FC236}">
                <a16:creationId xmlns:a16="http://schemas.microsoft.com/office/drawing/2014/main" id="{893047E1-C27F-B64A-87F4-A193E91C2BAA}"/>
              </a:ext>
            </a:extLst>
          </p:cNvPr>
          <p:cNvSpPr/>
          <p:nvPr/>
        </p:nvSpPr>
        <p:spPr>
          <a:xfrm rot="8975748">
            <a:off x="4583981" y="4622462"/>
            <a:ext cx="1447324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Content Placeholder 5">
            <a:extLst>
              <a:ext uri="{FF2B5EF4-FFF2-40B4-BE49-F238E27FC236}">
                <a16:creationId xmlns:a16="http://schemas.microsoft.com/office/drawing/2014/main" id="{12B50500-BB93-E949-A657-BD838531C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2FFAB-D53D-114B-AD86-B4395AB2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6: On-board package(s)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866F6-63BC-4547-A69D-40B7E08068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C5011AE-D6B1-7C41-A380-F3639C79A823}"/>
              </a:ext>
            </a:extLst>
          </p:cNvPr>
          <p:cNvGrpSpPr/>
          <p:nvPr/>
        </p:nvGrpSpPr>
        <p:grpSpPr>
          <a:xfrm>
            <a:off x="1891207" y="1788336"/>
            <a:ext cx="2889885" cy="2841715"/>
            <a:chOff x="3509342" y="2441590"/>
            <a:chExt cx="4227199" cy="3466152"/>
          </a:xfrm>
        </p:grpSpPr>
        <p:sp>
          <p:nvSpPr>
            <p:cNvPr id="8" name="Rectangle 54">
              <a:extLst>
                <a:ext uri="{FF2B5EF4-FFF2-40B4-BE49-F238E27FC236}">
                  <a16:creationId xmlns:a16="http://schemas.microsoft.com/office/drawing/2014/main" id="{9ADAAC9F-6B3F-E648-A712-54C59BF55828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0679D836-46B3-DE46-85AD-A0F3C9214FED}"/>
                </a:ext>
              </a:extLst>
            </p:cNvPr>
            <p:cNvSpPr/>
            <p:nvPr/>
          </p:nvSpPr>
          <p:spPr>
            <a:xfrm>
              <a:off x="4321424" y="3194632"/>
              <a:ext cx="3253752" cy="26012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son-cli</a:t>
              </a:r>
            </a:p>
          </p:txBody>
        </p:sp>
        <p:sp>
          <p:nvSpPr>
            <p:cNvPr id="10" name="TextBox 52">
              <a:extLst>
                <a:ext uri="{FF2B5EF4-FFF2-40B4-BE49-F238E27FC236}">
                  <a16:creationId xmlns:a16="http://schemas.microsoft.com/office/drawing/2014/main" id="{AA129900-8352-D04E-BF28-90054C77A131}"/>
                </a:ext>
              </a:extLst>
            </p:cNvPr>
            <p:cNvSpPr txBox="1"/>
            <p:nvPr/>
          </p:nvSpPr>
          <p:spPr>
            <a:xfrm>
              <a:off x="4367717" y="2544502"/>
              <a:ext cx="301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SDK</a:t>
              </a:r>
              <a:endParaRPr lang="es-ES" b="1" dirty="0"/>
            </a:p>
          </p:txBody>
        </p:sp>
        <p:sp>
          <p:nvSpPr>
            <p:cNvPr id="11" name="Rounded Rectangle 81">
              <a:extLst>
                <a:ext uri="{FF2B5EF4-FFF2-40B4-BE49-F238E27FC236}">
                  <a16:creationId xmlns:a16="http://schemas.microsoft.com/office/drawing/2014/main" id="{12952693-BD2E-4A43-A17C-AE4AB8253F4A}"/>
                </a:ext>
              </a:extLst>
            </p:cNvPr>
            <p:cNvSpPr/>
            <p:nvPr/>
          </p:nvSpPr>
          <p:spPr>
            <a:xfrm>
              <a:off x="4430997" y="3645635"/>
              <a:ext cx="3028062" cy="194711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son-</a:t>
              </a:r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02">
              <a:extLst>
                <a:ext uri="{FF2B5EF4-FFF2-40B4-BE49-F238E27FC236}">
                  <a16:creationId xmlns:a16="http://schemas.microsoft.com/office/drawing/2014/main" id="{C8D5A4A3-1808-B147-A9AC-EA19FD2AE752}"/>
                </a:ext>
              </a:extLst>
            </p:cNvPr>
            <p:cNvSpPr/>
            <p:nvPr/>
          </p:nvSpPr>
          <p:spPr>
            <a:xfrm>
              <a:off x="4689677" y="4166647"/>
              <a:ext cx="2510701" cy="5280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7">
              <a:extLst>
                <a:ext uri="{FF2B5EF4-FFF2-40B4-BE49-F238E27FC236}">
                  <a16:creationId xmlns:a16="http://schemas.microsoft.com/office/drawing/2014/main" id="{9E4AEDCE-F9BE-874D-90A6-2A76F978EAC8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1A3D6033-FE85-C04F-A639-766F368D50E5}"/>
              </a:ext>
            </a:extLst>
          </p:cNvPr>
          <p:cNvGrpSpPr/>
          <p:nvPr/>
        </p:nvGrpSpPr>
        <p:grpSpPr>
          <a:xfrm>
            <a:off x="1686781" y="2611968"/>
            <a:ext cx="4230323" cy="682080"/>
            <a:chOff x="3160115" y="3213486"/>
            <a:chExt cx="4230323" cy="682080"/>
          </a:xfrm>
        </p:grpSpPr>
        <p:sp>
          <p:nvSpPr>
            <p:cNvPr id="15" name="TextBox 127">
              <a:extLst>
                <a:ext uri="{FF2B5EF4-FFF2-40B4-BE49-F238E27FC236}">
                  <a16:creationId xmlns:a16="http://schemas.microsoft.com/office/drawing/2014/main" id="{BC0F447E-5814-784F-BE14-E6F62F5A110C}"/>
                </a:ext>
              </a:extLst>
            </p:cNvPr>
            <p:cNvSpPr txBox="1"/>
            <p:nvPr/>
          </p:nvSpPr>
          <p:spPr>
            <a:xfrm>
              <a:off x="3509342" y="32134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6" name="TextBox 128">
              <a:extLst>
                <a:ext uri="{FF2B5EF4-FFF2-40B4-BE49-F238E27FC236}">
                  <a16:creationId xmlns:a16="http://schemas.microsoft.com/office/drawing/2014/main" id="{5B3189FE-C975-0246-93F5-E7614808B738}"/>
                </a:ext>
              </a:extLst>
            </p:cNvPr>
            <p:cNvSpPr txBox="1"/>
            <p:nvPr/>
          </p:nvSpPr>
          <p:spPr>
            <a:xfrm>
              <a:off x="7088752" y="3526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8" name="Right Arrow 123">
              <a:extLst>
                <a:ext uri="{FF2B5EF4-FFF2-40B4-BE49-F238E27FC236}">
                  <a16:creationId xmlns:a16="http://schemas.microsoft.com/office/drawing/2014/main" id="{D2900641-82F6-2844-84A1-7151D4EB549D}"/>
                </a:ext>
              </a:extLst>
            </p:cNvPr>
            <p:cNvSpPr/>
            <p:nvPr/>
          </p:nvSpPr>
          <p:spPr>
            <a:xfrm>
              <a:off x="3160115" y="3468718"/>
              <a:ext cx="1337062" cy="326114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9" name="Rounded Rectangle 102">
            <a:extLst>
              <a:ext uri="{FF2B5EF4-FFF2-40B4-BE49-F238E27FC236}">
                <a16:creationId xmlns:a16="http://schemas.microsoft.com/office/drawing/2014/main" id="{DC3BC6A3-BF9A-BC4A-A123-103A3E84C4F0}"/>
              </a:ext>
            </a:extLst>
          </p:cNvPr>
          <p:cNvSpPr/>
          <p:nvPr/>
        </p:nvSpPr>
        <p:spPr>
          <a:xfrm>
            <a:off x="2688991" y="3685217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push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Rounded Rectangle 102">
            <a:extLst>
              <a:ext uri="{FF2B5EF4-FFF2-40B4-BE49-F238E27FC236}">
                <a16:creationId xmlns:a16="http://schemas.microsoft.com/office/drawing/2014/main" id="{61B2157F-DD1A-104C-B537-E8BE7FD822E0}"/>
              </a:ext>
            </a:extLst>
          </p:cNvPr>
          <p:cNvSpPr/>
          <p:nvPr/>
        </p:nvSpPr>
        <p:spPr>
          <a:xfrm>
            <a:off x="3588417" y="3685216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pull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71A5101-2842-C84B-94F4-DFCC946CCFA3}"/>
              </a:ext>
            </a:extLst>
          </p:cNvPr>
          <p:cNvGrpSpPr/>
          <p:nvPr/>
        </p:nvGrpSpPr>
        <p:grpSpPr>
          <a:xfrm>
            <a:off x="6091228" y="1757951"/>
            <a:ext cx="2889885" cy="2870726"/>
            <a:chOff x="3509342" y="2406204"/>
            <a:chExt cx="4227200" cy="3501538"/>
          </a:xfrm>
        </p:grpSpPr>
        <p:sp>
          <p:nvSpPr>
            <p:cNvPr id="22" name="Rectangle 54">
              <a:extLst>
                <a:ext uri="{FF2B5EF4-FFF2-40B4-BE49-F238E27FC236}">
                  <a16:creationId xmlns:a16="http://schemas.microsoft.com/office/drawing/2014/main" id="{72C53104-A35F-D14F-B632-098BB32A0E78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C77D850C-43D6-0441-BAC6-F5F5696A1AB6}"/>
                </a:ext>
              </a:extLst>
            </p:cNvPr>
            <p:cNvSpPr/>
            <p:nvPr/>
          </p:nvSpPr>
          <p:spPr>
            <a:xfrm>
              <a:off x="4321424" y="3194630"/>
              <a:ext cx="3253753" cy="2607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Gatekeeper</a:t>
              </a:r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94F9B799-B5D6-4144-8AAD-BE32A2558272}"/>
                </a:ext>
              </a:extLst>
            </p:cNvPr>
            <p:cNvSpPr txBox="1"/>
            <p:nvPr/>
          </p:nvSpPr>
          <p:spPr>
            <a:xfrm>
              <a:off x="4026433" y="2406204"/>
              <a:ext cx="3710109" cy="78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Service Platform</a:t>
              </a:r>
              <a:endParaRPr lang="es-ES" b="1" dirty="0"/>
            </a:p>
          </p:txBody>
        </p:sp>
        <p:sp>
          <p:nvSpPr>
            <p:cNvPr id="25" name="Rounded Rectangle 81">
              <a:extLst>
                <a:ext uri="{FF2B5EF4-FFF2-40B4-BE49-F238E27FC236}">
                  <a16:creationId xmlns:a16="http://schemas.microsoft.com/office/drawing/2014/main" id="{4FBD4DBF-EB04-664C-A023-A225DEEB93CF}"/>
                </a:ext>
              </a:extLst>
            </p:cNvPr>
            <p:cNvSpPr/>
            <p:nvPr/>
          </p:nvSpPr>
          <p:spPr>
            <a:xfrm>
              <a:off x="4430997" y="3645635"/>
              <a:ext cx="3028062" cy="176489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User</a:t>
              </a:r>
              <a:r>
                <a:rPr lang="es-ES" dirty="0">
                  <a:solidFill>
                    <a:schemeClr val="tx1"/>
                  </a:solidFill>
                </a:rPr>
                <a:t> Management</a:t>
              </a:r>
            </a:p>
          </p:txBody>
        </p:sp>
        <p:sp>
          <p:nvSpPr>
            <p:cNvPr id="26" name="Rounded Rectangle 102">
              <a:extLst>
                <a:ext uri="{FF2B5EF4-FFF2-40B4-BE49-F238E27FC236}">
                  <a16:creationId xmlns:a16="http://schemas.microsoft.com/office/drawing/2014/main" id="{9C292967-230B-2845-9816-C3B6B04E2708}"/>
                </a:ext>
              </a:extLst>
            </p:cNvPr>
            <p:cNvSpPr/>
            <p:nvPr/>
          </p:nvSpPr>
          <p:spPr>
            <a:xfrm>
              <a:off x="4689677" y="4166647"/>
              <a:ext cx="2510701" cy="534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Authenticate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127">
              <a:extLst>
                <a:ext uri="{FF2B5EF4-FFF2-40B4-BE49-F238E27FC236}">
                  <a16:creationId xmlns:a16="http://schemas.microsoft.com/office/drawing/2014/main" id="{CEAAD651-C8F4-E248-BEC0-85E09E7451C8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sp>
        <p:nvSpPr>
          <p:cNvPr id="28" name="Right Arrow 123">
            <a:extLst>
              <a:ext uri="{FF2B5EF4-FFF2-40B4-BE49-F238E27FC236}">
                <a16:creationId xmlns:a16="http://schemas.microsoft.com/office/drawing/2014/main" id="{269610A2-978D-9943-B998-72134BDDFB83}"/>
              </a:ext>
            </a:extLst>
          </p:cNvPr>
          <p:cNvSpPr/>
          <p:nvPr/>
        </p:nvSpPr>
        <p:spPr>
          <a:xfrm>
            <a:off x="4317999" y="3171889"/>
            <a:ext cx="2702561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128">
            <a:extLst>
              <a:ext uri="{FF2B5EF4-FFF2-40B4-BE49-F238E27FC236}">
                <a16:creationId xmlns:a16="http://schemas.microsoft.com/office/drawing/2014/main" id="{CA126DB4-39C3-D340-BAFE-9DA25A80BA52}"/>
              </a:ext>
            </a:extLst>
          </p:cNvPr>
          <p:cNvSpPr txBox="1"/>
          <p:nvPr/>
        </p:nvSpPr>
        <p:spPr>
          <a:xfrm>
            <a:off x="9068416" y="3387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0" name="Rounded Rectangle 102">
            <a:extLst>
              <a:ext uri="{FF2B5EF4-FFF2-40B4-BE49-F238E27FC236}">
                <a16:creationId xmlns:a16="http://schemas.microsoft.com/office/drawing/2014/main" id="{726C2B8E-C583-4443-9190-B5AECDD6F8EF}"/>
              </a:ext>
            </a:extLst>
          </p:cNvPr>
          <p:cNvSpPr/>
          <p:nvPr/>
        </p:nvSpPr>
        <p:spPr>
          <a:xfrm>
            <a:off x="6898153" y="3668573"/>
            <a:ext cx="1716417" cy="4383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Authorize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1" name="Disco magnético 5">
            <a:extLst>
              <a:ext uri="{FF2B5EF4-FFF2-40B4-BE49-F238E27FC236}">
                <a16:creationId xmlns:a16="http://schemas.microsoft.com/office/drawing/2014/main" id="{2D0EE7D1-04DC-E94F-8274-F714133AA943}"/>
              </a:ext>
            </a:extLst>
          </p:cNvPr>
          <p:cNvSpPr/>
          <p:nvPr/>
        </p:nvSpPr>
        <p:spPr>
          <a:xfrm>
            <a:off x="10035781" y="2539112"/>
            <a:ext cx="1752600" cy="202338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 Catalogue</a:t>
            </a:r>
          </a:p>
        </p:txBody>
      </p:sp>
      <p:sp>
        <p:nvSpPr>
          <p:cNvPr id="32" name="Right Arrow 123">
            <a:extLst>
              <a:ext uri="{FF2B5EF4-FFF2-40B4-BE49-F238E27FC236}">
                <a16:creationId xmlns:a16="http://schemas.microsoft.com/office/drawing/2014/main" id="{94C73742-852B-5A42-B243-3CE64BA8C437}"/>
              </a:ext>
            </a:extLst>
          </p:cNvPr>
          <p:cNvSpPr/>
          <p:nvPr/>
        </p:nvSpPr>
        <p:spPr>
          <a:xfrm>
            <a:off x="8696960" y="3637866"/>
            <a:ext cx="1402988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ight Arrow 123">
            <a:extLst>
              <a:ext uri="{FF2B5EF4-FFF2-40B4-BE49-F238E27FC236}">
                <a16:creationId xmlns:a16="http://schemas.microsoft.com/office/drawing/2014/main" id="{433F9AE5-23F8-3E4A-BDEF-FD8F45476C01}"/>
              </a:ext>
            </a:extLst>
          </p:cNvPr>
          <p:cNvSpPr/>
          <p:nvPr/>
        </p:nvSpPr>
        <p:spPr>
          <a:xfrm rot="10800000">
            <a:off x="8696959" y="4078110"/>
            <a:ext cx="1620635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ight Arrow 123">
            <a:extLst>
              <a:ext uri="{FF2B5EF4-FFF2-40B4-BE49-F238E27FC236}">
                <a16:creationId xmlns:a16="http://schemas.microsoft.com/office/drawing/2014/main" id="{EF7232D4-6358-124D-A03A-D70C242A8C56}"/>
              </a:ext>
            </a:extLst>
          </p:cNvPr>
          <p:cNvSpPr/>
          <p:nvPr/>
        </p:nvSpPr>
        <p:spPr>
          <a:xfrm rot="10800000">
            <a:off x="4318000" y="4260647"/>
            <a:ext cx="2702560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128">
            <a:extLst>
              <a:ext uri="{FF2B5EF4-FFF2-40B4-BE49-F238E27FC236}">
                <a16:creationId xmlns:a16="http://schemas.microsoft.com/office/drawing/2014/main" id="{AE04A871-E616-0141-8456-713A09A079A9}"/>
              </a:ext>
            </a:extLst>
          </p:cNvPr>
          <p:cNvSpPr txBox="1"/>
          <p:nvPr/>
        </p:nvSpPr>
        <p:spPr>
          <a:xfrm>
            <a:off x="9199072" y="385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6" name="TextBox 128">
            <a:extLst>
              <a:ext uri="{FF2B5EF4-FFF2-40B4-BE49-F238E27FC236}">
                <a16:creationId xmlns:a16="http://schemas.microsoft.com/office/drawing/2014/main" id="{70349A4D-DA72-9D41-BD7D-AFFE86059117}"/>
              </a:ext>
            </a:extLst>
          </p:cNvPr>
          <p:cNvSpPr txBox="1"/>
          <p:nvPr/>
        </p:nvSpPr>
        <p:spPr>
          <a:xfrm>
            <a:off x="5580886" y="4028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  <a:endParaRPr lang="es-ES" dirty="0">
              <a:solidFill>
                <a:srgbClr val="00B0F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0A9B0C-211A-F148-AA4F-1DE98B98E857}"/>
              </a:ext>
            </a:extLst>
          </p:cNvPr>
          <p:cNvGrpSpPr/>
          <p:nvPr/>
        </p:nvGrpSpPr>
        <p:grpSpPr>
          <a:xfrm>
            <a:off x="296830" y="2259778"/>
            <a:ext cx="1359866" cy="1938666"/>
            <a:chOff x="-86359" y="3160125"/>
            <a:chExt cx="1359866" cy="193866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54B3034-F701-CE43-8A4E-DF38582C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134379-9915-7142-A3F0-41127111F173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13BE945-3D9B-884F-829B-3F938490C274}"/>
              </a:ext>
            </a:extLst>
          </p:cNvPr>
          <p:cNvSpPr txBox="1"/>
          <p:nvPr/>
        </p:nvSpPr>
        <p:spPr>
          <a:xfrm>
            <a:off x="2858411" y="6064590"/>
            <a:ext cx="13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BSS</a:t>
            </a:r>
            <a:endParaRPr lang="en-US" sz="1600" i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1FFD14-7305-7545-AC30-3198AE24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92" y="1790500"/>
            <a:ext cx="1443129" cy="12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5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b="1" dirty="0"/>
              <a:t>Powerful</a:t>
            </a:r>
            <a:r>
              <a:rPr lang="en-US" dirty="0"/>
              <a:t> service and VNF </a:t>
            </a:r>
            <a:r>
              <a:rPr lang="en-US" b="1" dirty="0"/>
              <a:t>description approach</a:t>
            </a:r>
          </a:p>
          <a:p>
            <a:r>
              <a:rPr lang="en-US" dirty="0"/>
              <a:t>Easy to 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service deployment</a:t>
            </a:r>
          </a:p>
          <a:p>
            <a:r>
              <a:rPr lang="en-US" dirty="0"/>
              <a:t>Fully </a:t>
            </a:r>
            <a:r>
              <a:rPr lang="en-US" b="1" dirty="0"/>
              <a:t>automated packaging </a:t>
            </a:r>
            <a:r>
              <a:rPr lang="en-US" dirty="0"/>
              <a:t>procedure</a:t>
            </a:r>
          </a:p>
          <a:p>
            <a:r>
              <a:rPr lang="en-US" b="1" dirty="0"/>
              <a:t>Seamless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between </a:t>
            </a:r>
            <a:r>
              <a:rPr lang="en-US" b="1" dirty="0"/>
              <a:t>development</a:t>
            </a:r>
            <a:r>
              <a:rPr lang="en-US" dirty="0"/>
              <a:t> and </a:t>
            </a:r>
            <a:r>
              <a:rPr lang="en-US" b="1" dirty="0"/>
              <a:t>operation</a:t>
            </a:r>
          </a:p>
          <a:p>
            <a:r>
              <a:rPr lang="en-US" b="1" dirty="0"/>
              <a:t>Standard aligned </a:t>
            </a:r>
            <a:r>
              <a:rPr lang="en-US" dirty="0"/>
              <a:t>and</a:t>
            </a:r>
            <a:r>
              <a:rPr lang="en-US" b="1" dirty="0"/>
              <a:t> extensible SDK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SONATA SDK: Key takeaways TODO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B4C378-3E21-0544-9B7D-BE3AF0BE7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June 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 3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Squid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03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040" y="2976216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885865-4666-7C49-A1EC-B6AE526CE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885865-4666-7C49-A1EC-B6AE526CE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4DA0FA-D393-5A4B-97B4-B2579335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93D3-A316-2941-9397-A8E291F59B5F}"/>
              </a:ext>
            </a:extLst>
          </p:cNvPr>
          <p:cNvSpPr txBox="1"/>
          <p:nvPr/>
        </p:nvSpPr>
        <p:spPr>
          <a:xfrm>
            <a:off x="5091711" y="54443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vCDN</a:t>
            </a:r>
            <a:r>
              <a:rPr lang="en-US" dirty="0"/>
              <a:t> service project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8996</TotalTime>
  <Words>789</Words>
  <Application>Microsoft Office PowerPoint</Application>
  <PresentationFormat>Widescreen</PresentationFormat>
  <Paragraphs>223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Involved 5GTANGO components</vt:lpstr>
      <vt:lpstr>Network service to be developed</vt:lpstr>
      <vt:lpstr>Demo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7: Package details</vt:lpstr>
      <vt:lpstr>Step 8: On-board to 5GTANGO and OSM</vt:lpstr>
      <vt:lpstr>Part 5: Login to the service platform</vt:lpstr>
      <vt:lpstr>Part 6: On-board package(s)</vt:lpstr>
      <vt:lpstr>Ready for instantiation!</vt:lpstr>
      <vt:lpstr>SONATA SDK: Key takeaways TODO UPDATE</vt:lpstr>
      <vt:lpstr>PowerPoint Presentation</vt:lpstr>
      <vt:lpstr>NFV Package Formats SOTA</vt:lpstr>
      <vt:lpstr>NFV Package Formats SOTA</vt:lpstr>
      <vt:lpstr>5GTANGO Package Format</vt:lpstr>
      <vt:lpstr>5GTANGO Package Format</vt:lpstr>
      <vt:lpstr>Packaging/Unpackaging</vt:lpstr>
      <vt:lpstr>Packaging/Unpackaging: Design</vt:lpstr>
      <vt:lpstr>Status and Outlook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Stefan Schneider</cp:lastModifiedBy>
  <cp:revision>817</cp:revision>
  <dcterms:created xsi:type="dcterms:W3CDTF">2015-10-26T08:21:16Z</dcterms:created>
  <dcterms:modified xsi:type="dcterms:W3CDTF">2018-08-27T11:50:27Z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